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29"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1D8BD707-D9CF-40AE-B4C6-C98DA3205C09}" type="datetimeFigureOut">
              <a:rPr lang="en-US" smtClean="0"/>
              <a:t>4/4/2020</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IN"/>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B6F15528-21DE-4FAA-801E-634DDDAF4B2B}" type="slidenum">
              <a:rPr lang="en-IN" smtClean="0"/>
              <a:t>‹#›</a:t>
            </a:fld>
            <a:endParaRPr lang="en-IN"/>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60444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809532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1D8BD707-D9CF-40AE-B4C6-C98DA3205C09}" type="datetimeFigureOut">
              <a:rPr lang="en-US" smtClean="0"/>
              <a:t>4/4/2020</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IN"/>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B6F15528-21DE-4FAA-801E-634DDDAF4B2B}" type="slidenum">
              <a:rPr lang="en-IN" smtClean="0"/>
              <a:t>‹#›</a:t>
            </a:fld>
            <a:endParaRPr lang="en-IN"/>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887749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4/4/2020</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087607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4/4/2020</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88354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4/4/2020</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958832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4/4/2020</a:t>
            </a:fld>
            <a:endParaRPr lang="en-US"/>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898924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1D8BD707-D9CF-40AE-B4C6-C98DA3205C09}" type="datetimeFigureOut">
              <a:rPr lang="en-US" smtClean="0"/>
              <a:t>4/4/2020</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IN"/>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6F15528-21DE-4FAA-801E-634DDDAF4B2B}" type="slidenum">
              <a:rPr lang="en-IN" smtClean="0"/>
              <a:t>‹#›</a:t>
            </a:fld>
            <a:endParaRPr lang="en-IN"/>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5010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1D8BD707-D9CF-40AE-B4C6-C98DA3205C09}" type="datetimeFigureOut">
              <a:rPr lang="en-US" smtClean="0"/>
              <a:t>4/4/2020</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IN"/>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6F15528-21DE-4FAA-801E-634DDDAF4B2B}" type="slidenum">
              <a:rPr lang="en-IN" smtClean="0"/>
              <a:t>‹#›</a:t>
            </a:fld>
            <a:endParaRPr lang="en-IN"/>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42105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302180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196381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208657" y="2504313"/>
            <a:ext cx="4726685" cy="696594"/>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4/4/2020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71527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1D8BD707-D9CF-40AE-B4C6-C98DA3205C09}" type="datetimeFigureOut">
              <a:rPr lang="en-US" smtClean="0"/>
              <a:t>4/4/2020</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IN"/>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B6F15528-21DE-4FAA-801E-634DDDAF4B2B}" type="slidenum">
              <a:rPr lang="en-IN" smtClean="0"/>
              <a:t>‹#›</a:t>
            </a:fld>
            <a:endParaRPr lang="en-IN"/>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8265844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14680" y="1447800"/>
            <a:ext cx="8534400" cy="689932"/>
          </a:xfrm>
          <a:prstGeom prst="rect">
            <a:avLst/>
          </a:prstGeom>
        </p:spPr>
        <p:txBody>
          <a:bodyPr vert="horz" wrap="square" lIns="0" tIns="12700" rIns="0" bIns="0" rtlCol="0">
            <a:spAutoFit/>
          </a:bodyPr>
          <a:lstStyle/>
          <a:p>
            <a:pPr marL="12700" algn="ctr">
              <a:lnSpc>
                <a:spcPct val="100000"/>
              </a:lnSpc>
              <a:spcBef>
                <a:spcPts val="100"/>
              </a:spcBef>
            </a:pPr>
            <a:r>
              <a:rPr sz="4400" dirty="0">
                <a:solidFill>
                  <a:srgbClr val="000000"/>
                </a:solidFill>
                <a:latin typeface="+mj-lt"/>
                <a:ea typeface="+mj-ea"/>
                <a:cs typeface="+mj-cs"/>
              </a:rPr>
              <a:t>HUMAN DIGESTIVE SYSTEM</a:t>
            </a:r>
          </a:p>
        </p:txBody>
      </p:sp>
      <p:sp>
        <p:nvSpPr>
          <p:cNvPr id="6" name="TextBox 5">
            <a:extLst>
              <a:ext uri="{FF2B5EF4-FFF2-40B4-BE49-F238E27FC236}">
                <a16:creationId xmlns:a16="http://schemas.microsoft.com/office/drawing/2014/main" id="{E8CB6A56-19E5-483D-BE92-37E81C002941}"/>
              </a:ext>
            </a:extLst>
          </p:cNvPr>
          <p:cNvSpPr txBox="1"/>
          <p:nvPr/>
        </p:nvSpPr>
        <p:spPr>
          <a:xfrm>
            <a:off x="4495800" y="4343400"/>
            <a:ext cx="4648200" cy="646331"/>
          </a:xfrm>
          <a:prstGeom prst="rect">
            <a:avLst/>
          </a:prstGeom>
          <a:noFill/>
        </p:spPr>
        <p:txBody>
          <a:bodyPr wrap="square" rtlCol="0">
            <a:spAutoFit/>
          </a:bodyPr>
          <a:lstStyle/>
          <a:p>
            <a:pPr algn="ctr"/>
            <a:r>
              <a:rPr lang="en-IN" sz="3600" dirty="0"/>
              <a:t>B.A 1</a:t>
            </a:r>
            <a:r>
              <a:rPr lang="en-IN" sz="3600" baseline="30000" dirty="0"/>
              <a:t>st</a:t>
            </a:r>
            <a:r>
              <a:rPr lang="en-IN" sz="3600" dirty="0"/>
              <a:t>(Home Science)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188722"/>
            <a:ext cx="8534400" cy="1243289"/>
          </a:xfrm>
          <a:prstGeom prst="rect">
            <a:avLst/>
          </a:prstGeom>
        </p:spPr>
        <p:txBody>
          <a:bodyPr vert="horz" wrap="square" lIns="0" tIns="12065" rIns="0" bIns="0" rtlCol="0">
            <a:spAutoFit/>
          </a:bodyPr>
          <a:lstStyle/>
          <a:p>
            <a:pPr marL="12700" algn="ctr">
              <a:lnSpc>
                <a:spcPct val="100000"/>
              </a:lnSpc>
              <a:spcBef>
                <a:spcPts val="95"/>
              </a:spcBef>
            </a:pPr>
            <a:r>
              <a:rPr sz="4000" dirty="0">
                <a:solidFill>
                  <a:srgbClr val="000000"/>
                </a:solidFill>
              </a:rPr>
              <a:t>Structure of the Human Digestive System</a:t>
            </a:r>
            <a:endParaRPr sz="4000" dirty="0"/>
          </a:p>
        </p:txBody>
      </p:sp>
      <p:sp>
        <p:nvSpPr>
          <p:cNvPr id="3" name="object 3"/>
          <p:cNvSpPr/>
          <p:nvPr/>
        </p:nvSpPr>
        <p:spPr>
          <a:xfrm>
            <a:off x="1447800" y="1371600"/>
            <a:ext cx="6934200" cy="5486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433958"/>
            <a:ext cx="8382000" cy="629018"/>
          </a:xfrm>
          <a:prstGeom prst="rect">
            <a:avLst/>
          </a:prstGeom>
        </p:spPr>
        <p:txBody>
          <a:bodyPr vert="horz" wrap="square" lIns="0" tIns="13335" rIns="0" bIns="0" rtlCol="0">
            <a:spAutoFit/>
          </a:bodyPr>
          <a:lstStyle/>
          <a:p>
            <a:pPr marL="12700" algn="ctr">
              <a:lnSpc>
                <a:spcPct val="100000"/>
              </a:lnSpc>
              <a:spcBef>
                <a:spcPts val="105"/>
              </a:spcBef>
            </a:pPr>
            <a:r>
              <a:rPr sz="4000" b="0" dirty="0">
                <a:latin typeface="Times New Roman"/>
                <a:cs typeface="Times New Roman"/>
              </a:rPr>
              <a:t>Digestion</a:t>
            </a:r>
          </a:p>
        </p:txBody>
      </p:sp>
      <p:sp>
        <p:nvSpPr>
          <p:cNvPr id="3" name="object 3"/>
          <p:cNvSpPr txBox="1"/>
          <p:nvPr/>
        </p:nvSpPr>
        <p:spPr>
          <a:xfrm>
            <a:off x="685800" y="1619452"/>
            <a:ext cx="8382000" cy="3606757"/>
          </a:xfrm>
          <a:prstGeom prst="rect">
            <a:avLst/>
          </a:prstGeom>
        </p:spPr>
        <p:txBody>
          <a:bodyPr vert="horz" wrap="square" lIns="0" tIns="13335" rIns="0" bIns="0" rtlCol="0">
            <a:spAutoFit/>
          </a:bodyPr>
          <a:lstStyle/>
          <a:p>
            <a:pPr marL="355600" marR="5080" indent="-342900">
              <a:lnSpc>
                <a:spcPct val="100000"/>
              </a:lnSpc>
              <a:spcBef>
                <a:spcPts val="105"/>
              </a:spcBef>
              <a:buFont typeface="Arial"/>
              <a:buChar char="•"/>
              <a:tabLst>
                <a:tab pos="354965" algn="l"/>
                <a:tab pos="355600" algn="l"/>
              </a:tabLst>
            </a:pPr>
            <a:r>
              <a:rPr sz="3600" dirty="0">
                <a:latin typeface="Times New Roman"/>
                <a:cs typeface="Times New Roman"/>
              </a:rPr>
              <a:t>The chemical </a:t>
            </a:r>
            <a:r>
              <a:rPr sz="3600" spc="5" dirty="0">
                <a:latin typeface="Times New Roman"/>
                <a:cs typeface="Times New Roman"/>
              </a:rPr>
              <a:t>breakdown </a:t>
            </a:r>
            <a:r>
              <a:rPr sz="3600" dirty="0">
                <a:latin typeface="Times New Roman"/>
                <a:cs typeface="Times New Roman"/>
              </a:rPr>
              <a:t>of complex  biological molecules into their component  parts.</a:t>
            </a:r>
          </a:p>
          <a:p>
            <a:pPr marL="756285" lvl="1" indent="-287020">
              <a:lnSpc>
                <a:spcPct val="100000"/>
              </a:lnSpc>
              <a:spcBef>
                <a:spcPts val="680"/>
              </a:spcBef>
              <a:buFont typeface="Arial"/>
              <a:buChar char="–"/>
              <a:tabLst>
                <a:tab pos="756920" algn="l"/>
              </a:tabLst>
            </a:pPr>
            <a:r>
              <a:rPr sz="3600" spc="-5" dirty="0">
                <a:latin typeface="Times New Roman"/>
                <a:cs typeface="Times New Roman"/>
              </a:rPr>
              <a:t>Lipids to fatty</a:t>
            </a:r>
            <a:r>
              <a:rPr sz="3600" spc="-20" dirty="0">
                <a:latin typeface="Times New Roman"/>
                <a:cs typeface="Times New Roman"/>
              </a:rPr>
              <a:t> </a:t>
            </a:r>
            <a:r>
              <a:rPr sz="3600" spc="-5" dirty="0">
                <a:latin typeface="Times New Roman"/>
                <a:cs typeface="Times New Roman"/>
              </a:rPr>
              <a:t>acids</a:t>
            </a:r>
            <a:endParaRPr sz="3600" dirty="0">
              <a:latin typeface="Times New Roman"/>
              <a:cs typeface="Times New Roman"/>
            </a:endParaRPr>
          </a:p>
          <a:p>
            <a:pPr marL="756285" lvl="1" indent="-287020">
              <a:lnSpc>
                <a:spcPct val="100000"/>
              </a:lnSpc>
              <a:spcBef>
                <a:spcPts val="675"/>
              </a:spcBef>
              <a:buFont typeface="Arial"/>
              <a:buChar char="–"/>
              <a:tabLst>
                <a:tab pos="756920" algn="l"/>
              </a:tabLst>
            </a:pPr>
            <a:r>
              <a:rPr sz="3600" spc="-5" dirty="0">
                <a:latin typeface="Times New Roman"/>
                <a:cs typeface="Times New Roman"/>
              </a:rPr>
              <a:t>Proteins to </a:t>
            </a:r>
            <a:r>
              <a:rPr sz="3600" dirty="0">
                <a:latin typeface="Times New Roman"/>
                <a:cs typeface="Times New Roman"/>
              </a:rPr>
              <a:t>individual </a:t>
            </a:r>
            <a:r>
              <a:rPr sz="3600" spc="-10" dirty="0">
                <a:latin typeface="Times New Roman"/>
                <a:cs typeface="Times New Roman"/>
              </a:rPr>
              <a:t>amino</a:t>
            </a:r>
            <a:r>
              <a:rPr sz="3600" spc="-40" dirty="0">
                <a:latin typeface="Times New Roman"/>
                <a:cs typeface="Times New Roman"/>
              </a:rPr>
              <a:t> </a:t>
            </a:r>
            <a:r>
              <a:rPr sz="3600" spc="-5" dirty="0">
                <a:latin typeface="Times New Roman"/>
                <a:cs typeface="Times New Roman"/>
              </a:rPr>
              <a:t>acids</a:t>
            </a:r>
            <a:endParaRPr sz="3600" dirty="0">
              <a:latin typeface="Times New Roman"/>
              <a:cs typeface="Times New Roman"/>
            </a:endParaRPr>
          </a:p>
          <a:p>
            <a:pPr marL="756285" lvl="1" indent="-287020">
              <a:lnSpc>
                <a:spcPct val="100000"/>
              </a:lnSpc>
              <a:spcBef>
                <a:spcPts val="670"/>
              </a:spcBef>
              <a:buFont typeface="Arial"/>
              <a:buChar char="–"/>
              <a:tabLst>
                <a:tab pos="756920" algn="l"/>
              </a:tabLst>
            </a:pPr>
            <a:r>
              <a:rPr sz="3600" spc="-5" dirty="0">
                <a:latin typeface="Times New Roman"/>
                <a:cs typeface="Times New Roman"/>
              </a:rPr>
              <a:t>Carbohydrates into simple</a:t>
            </a:r>
            <a:r>
              <a:rPr sz="3600" spc="-20" dirty="0">
                <a:latin typeface="Times New Roman"/>
                <a:cs typeface="Times New Roman"/>
              </a:rPr>
              <a:t> </a:t>
            </a:r>
            <a:r>
              <a:rPr sz="3600" spc="-5" dirty="0">
                <a:latin typeface="Times New Roman"/>
                <a:cs typeface="Times New Roman"/>
              </a:rPr>
              <a:t>sugars</a:t>
            </a:r>
            <a:endParaRPr sz="3600" dirty="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03870" y="0"/>
            <a:ext cx="8440130" cy="629018"/>
          </a:xfrm>
          <a:prstGeom prst="rect">
            <a:avLst/>
          </a:prstGeom>
        </p:spPr>
        <p:txBody>
          <a:bodyPr vert="horz" wrap="square" lIns="0" tIns="13335" rIns="0" bIns="0" rtlCol="0">
            <a:spAutoFit/>
          </a:bodyPr>
          <a:lstStyle/>
          <a:p>
            <a:pPr marL="12700" algn="ctr">
              <a:lnSpc>
                <a:spcPct val="100000"/>
              </a:lnSpc>
              <a:spcBef>
                <a:spcPts val="105"/>
              </a:spcBef>
            </a:pPr>
            <a:r>
              <a:rPr sz="4000" dirty="0"/>
              <a:t>Mouth or Buccal Cavity</a:t>
            </a:r>
          </a:p>
        </p:txBody>
      </p:sp>
      <p:sp>
        <p:nvSpPr>
          <p:cNvPr id="3" name="object 3"/>
          <p:cNvSpPr txBox="1"/>
          <p:nvPr/>
        </p:nvSpPr>
        <p:spPr>
          <a:xfrm>
            <a:off x="703870" y="1114761"/>
            <a:ext cx="8363930" cy="5373907"/>
          </a:xfrm>
          <a:prstGeom prst="rect">
            <a:avLst/>
          </a:prstGeom>
        </p:spPr>
        <p:txBody>
          <a:bodyPr vert="horz" wrap="square" lIns="0" tIns="74295" rIns="0" bIns="0" rtlCol="0">
            <a:spAutoFit/>
          </a:bodyPr>
          <a:lstStyle/>
          <a:p>
            <a:pPr marL="355600" marR="135890" indent="-342900" algn="just">
              <a:spcBef>
                <a:spcPts val="585"/>
              </a:spcBef>
              <a:buFont typeface="Arial"/>
              <a:buChar char="•"/>
              <a:tabLst>
                <a:tab pos="354965" algn="l"/>
                <a:tab pos="355600" algn="l"/>
              </a:tabLst>
            </a:pPr>
            <a:r>
              <a:rPr sz="2400" dirty="0">
                <a:latin typeface="Times New Roman"/>
                <a:cs typeface="Times New Roman"/>
              </a:rPr>
              <a:t>The mouth has teeth and tongue. Salivary glands are also present in the mouth. The tongue has gustatory receptors which perceive the sense of taste. Tongue helps in turning over the food, so that saliva can be properly mixed in it.</a:t>
            </a:r>
          </a:p>
          <a:p>
            <a:pPr marL="355600" marR="55244" indent="-342900" algn="just">
              <a:spcBef>
                <a:spcPts val="480"/>
              </a:spcBef>
              <a:buFont typeface="Arial"/>
              <a:buChar char="•"/>
              <a:tabLst>
                <a:tab pos="354965" algn="l"/>
                <a:tab pos="355600" algn="l"/>
              </a:tabLst>
            </a:pPr>
            <a:r>
              <a:rPr sz="2400" dirty="0">
                <a:latin typeface="Times New Roman"/>
                <a:cs typeface="Times New Roman"/>
              </a:rPr>
              <a:t>Teeth help in breaking down the food into smaller particles so that swallowing of food becomes easier. There are four types of teeth in human beings. The incisor teeth are used for cutting the food. The canine teeth are used for tearing the food and for cracking hard substances. The premolars are used for coarse grinding of food. The molars are used for fine grinding of food.</a:t>
            </a:r>
          </a:p>
          <a:p>
            <a:pPr marL="355600" marR="5080" indent="-342900" algn="just">
              <a:spcBef>
                <a:spcPts val="459"/>
              </a:spcBef>
              <a:buFont typeface="Arial"/>
              <a:buChar char="•"/>
              <a:tabLst>
                <a:tab pos="354965" algn="l"/>
                <a:tab pos="355600" algn="l"/>
              </a:tabLst>
            </a:pPr>
            <a:r>
              <a:rPr sz="2400" dirty="0">
                <a:latin typeface="Times New Roman"/>
                <a:cs typeface="Times New Roman"/>
              </a:rPr>
              <a:t>Salivary glands secrete saliva. Saliva makes the food slippery which makes it easy to swallow the food. Saliva also contains the enzyme salivary amylase or ptyalin. Salivary amylase digests starch and converts it into sucrose.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466470"/>
            <a:ext cx="8534400" cy="629018"/>
          </a:xfrm>
          <a:prstGeom prst="rect">
            <a:avLst/>
          </a:prstGeom>
        </p:spPr>
        <p:txBody>
          <a:bodyPr vert="horz" wrap="square" lIns="0" tIns="13335" rIns="0" bIns="0" rtlCol="0">
            <a:spAutoFit/>
          </a:bodyPr>
          <a:lstStyle/>
          <a:p>
            <a:pPr marL="12700" algn="ctr">
              <a:lnSpc>
                <a:spcPct val="100000"/>
              </a:lnSpc>
              <a:spcBef>
                <a:spcPts val="105"/>
              </a:spcBef>
            </a:pPr>
            <a:r>
              <a:rPr sz="4000" dirty="0"/>
              <a:t>Mouth or Buccal Cavity</a:t>
            </a:r>
          </a:p>
        </p:txBody>
      </p:sp>
      <p:sp>
        <p:nvSpPr>
          <p:cNvPr id="3" name="object 3"/>
          <p:cNvSpPr/>
          <p:nvPr/>
        </p:nvSpPr>
        <p:spPr>
          <a:xfrm>
            <a:off x="1295400" y="1447800"/>
            <a:ext cx="6934200" cy="52578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145923"/>
            <a:ext cx="8534400" cy="627736"/>
          </a:xfrm>
          <a:prstGeom prst="rect">
            <a:avLst/>
          </a:prstGeom>
        </p:spPr>
        <p:txBody>
          <a:bodyPr vert="horz" wrap="square" lIns="0" tIns="12065" rIns="0" bIns="0" rtlCol="0">
            <a:spAutoFit/>
          </a:bodyPr>
          <a:lstStyle/>
          <a:p>
            <a:pPr marL="12700" algn="ctr">
              <a:lnSpc>
                <a:spcPct val="100000"/>
              </a:lnSpc>
              <a:spcBef>
                <a:spcPts val="95"/>
              </a:spcBef>
            </a:pPr>
            <a:r>
              <a:rPr sz="4000" dirty="0"/>
              <a:t>Oesophagus</a:t>
            </a:r>
          </a:p>
        </p:txBody>
      </p:sp>
      <p:sp>
        <p:nvSpPr>
          <p:cNvPr id="3" name="object 3"/>
          <p:cNvSpPr txBox="1"/>
          <p:nvPr/>
        </p:nvSpPr>
        <p:spPr>
          <a:xfrm>
            <a:off x="685800" y="1066800"/>
            <a:ext cx="8458200" cy="5175776"/>
          </a:xfrm>
          <a:prstGeom prst="rect">
            <a:avLst/>
          </a:prstGeom>
        </p:spPr>
        <p:txBody>
          <a:bodyPr vert="horz" wrap="square" lIns="0" tIns="12700" rIns="0" bIns="0" rtlCol="0">
            <a:spAutoFit/>
          </a:bodyPr>
          <a:lstStyle/>
          <a:p>
            <a:pPr marL="355600" indent="-342900">
              <a:spcBef>
                <a:spcPts val="100"/>
              </a:spcBef>
              <a:buFont typeface="Arial"/>
              <a:buChar char="•"/>
              <a:tabLst>
                <a:tab pos="354965" algn="l"/>
                <a:tab pos="355600" algn="l"/>
              </a:tabLst>
            </a:pPr>
            <a:r>
              <a:rPr sz="2800" spc="-5" dirty="0">
                <a:latin typeface="Times New Roman"/>
                <a:cs typeface="Times New Roman"/>
              </a:rPr>
              <a:t>A straight </a:t>
            </a:r>
            <a:r>
              <a:rPr sz="2800" dirty="0">
                <a:latin typeface="Times New Roman"/>
                <a:cs typeface="Times New Roman"/>
              </a:rPr>
              <a:t>muscular tube that </a:t>
            </a:r>
            <a:r>
              <a:rPr sz="2800" spc="-5" dirty="0">
                <a:latin typeface="Times New Roman"/>
                <a:cs typeface="Times New Roman"/>
              </a:rPr>
              <a:t>is </a:t>
            </a:r>
            <a:r>
              <a:rPr sz="2800" dirty="0">
                <a:latin typeface="Times New Roman"/>
                <a:cs typeface="Times New Roman"/>
              </a:rPr>
              <a:t>about 10</a:t>
            </a:r>
            <a:r>
              <a:rPr sz="2800" spc="-65" dirty="0">
                <a:latin typeface="Times New Roman"/>
                <a:cs typeface="Times New Roman"/>
              </a:rPr>
              <a:t> </a:t>
            </a:r>
            <a:r>
              <a:rPr sz="2800" dirty="0">
                <a:latin typeface="Times New Roman"/>
                <a:cs typeface="Times New Roman"/>
              </a:rPr>
              <a:t>inches</a:t>
            </a:r>
          </a:p>
          <a:p>
            <a:pPr marL="355600" marR="225425">
              <a:spcBef>
                <a:spcPts val="535"/>
              </a:spcBef>
            </a:pPr>
            <a:r>
              <a:rPr sz="2800" dirty="0">
                <a:latin typeface="Times New Roman"/>
                <a:cs typeface="Times New Roman"/>
              </a:rPr>
              <a:t>(25 cm) long which connects the mouth with the  </a:t>
            </a:r>
            <a:r>
              <a:rPr sz="2800" spc="-5" dirty="0">
                <a:latin typeface="Times New Roman"/>
                <a:cs typeface="Times New Roman"/>
              </a:rPr>
              <a:t>stomach</a:t>
            </a:r>
            <a:endParaRPr sz="2800" dirty="0">
              <a:latin typeface="Times New Roman"/>
              <a:cs typeface="Times New Roman"/>
            </a:endParaRPr>
          </a:p>
          <a:p>
            <a:pPr marL="355600" marR="962025" indent="-342900">
              <a:spcBef>
                <a:spcPts val="720"/>
              </a:spcBef>
              <a:buFont typeface="Arial"/>
              <a:buChar char="•"/>
              <a:tabLst>
                <a:tab pos="354965" algn="l"/>
                <a:tab pos="355600" algn="l"/>
              </a:tabLst>
            </a:pPr>
            <a:r>
              <a:rPr sz="2800" dirty="0">
                <a:latin typeface="Times New Roman"/>
                <a:cs typeface="Times New Roman"/>
              </a:rPr>
              <a:t>Food takes about 4 to 8 seconds as it </a:t>
            </a:r>
            <a:r>
              <a:rPr sz="2800" spc="-5" dirty="0">
                <a:latin typeface="Times New Roman"/>
                <a:cs typeface="Times New Roman"/>
              </a:rPr>
              <a:t>passes  </a:t>
            </a:r>
            <a:r>
              <a:rPr sz="2800" dirty="0">
                <a:latin typeface="Times New Roman"/>
                <a:cs typeface="Times New Roman"/>
              </a:rPr>
              <a:t>through to the</a:t>
            </a:r>
            <a:r>
              <a:rPr sz="2800" spc="35" dirty="0">
                <a:latin typeface="Times New Roman"/>
                <a:cs typeface="Times New Roman"/>
              </a:rPr>
              <a:t> </a:t>
            </a:r>
            <a:r>
              <a:rPr sz="2800" dirty="0">
                <a:latin typeface="Times New Roman"/>
                <a:cs typeface="Times New Roman"/>
              </a:rPr>
              <a:t>stomach.</a:t>
            </a:r>
          </a:p>
          <a:p>
            <a:pPr marL="355600" marR="41275" indent="-342900">
              <a:spcBef>
                <a:spcPts val="715"/>
              </a:spcBef>
              <a:buFont typeface="Arial"/>
              <a:buChar char="•"/>
              <a:tabLst>
                <a:tab pos="354965" algn="l"/>
                <a:tab pos="355600" algn="l"/>
              </a:tabLst>
            </a:pPr>
            <a:r>
              <a:rPr sz="2800" dirty="0">
                <a:latin typeface="Times New Roman"/>
                <a:cs typeface="Times New Roman"/>
              </a:rPr>
              <a:t>Its walls contain smooth muscles that contracts in  wavy motion</a:t>
            </a:r>
            <a:r>
              <a:rPr sz="2800" spc="20" dirty="0">
                <a:latin typeface="Times New Roman"/>
                <a:cs typeface="Times New Roman"/>
              </a:rPr>
              <a:t> </a:t>
            </a:r>
            <a:r>
              <a:rPr sz="2800" spc="-5" dirty="0">
                <a:latin typeface="Times New Roman"/>
                <a:cs typeface="Times New Roman"/>
              </a:rPr>
              <a:t>(</a:t>
            </a:r>
            <a:r>
              <a:rPr sz="2800" b="1" spc="-5" dirty="0">
                <a:solidFill>
                  <a:srgbClr val="FF0000"/>
                </a:solidFill>
                <a:latin typeface="Times New Roman"/>
                <a:cs typeface="Times New Roman"/>
              </a:rPr>
              <a:t>Peristalsis</a:t>
            </a:r>
            <a:r>
              <a:rPr sz="2800" spc="-5" dirty="0">
                <a:latin typeface="Times New Roman"/>
                <a:cs typeface="Times New Roman"/>
              </a:rPr>
              <a:t>).</a:t>
            </a:r>
            <a:endParaRPr sz="2800" dirty="0">
              <a:latin typeface="Times New Roman"/>
              <a:cs typeface="Times New Roman"/>
            </a:endParaRPr>
          </a:p>
          <a:p>
            <a:pPr marL="355600" marR="5080" indent="-342900">
              <a:spcBef>
                <a:spcPts val="720"/>
              </a:spcBef>
              <a:buFont typeface="Arial"/>
              <a:buChar char="•"/>
              <a:tabLst>
                <a:tab pos="354965" algn="l"/>
                <a:tab pos="355600" algn="l"/>
              </a:tabLst>
            </a:pPr>
            <a:r>
              <a:rPr sz="2800" dirty="0">
                <a:latin typeface="Times New Roman"/>
                <a:cs typeface="Times New Roman"/>
              </a:rPr>
              <a:t>Peristalsis propels food and liquid slowly down  the esophagus into the stomach.</a:t>
            </a:r>
          </a:p>
          <a:p>
            <a:pPr marL="355600" marR="731520" indent="-342900">
              <a:spcBef>
                <a:spcPts val="720"/>
              </a:spcBef>
              <a:buFont typeface="Arial"/>
              <a:buChar char="•"/>
              <a:tabLst>
                <a:tab pos="354965" algn="l"/>
                <a:tab pos="355600" algn="l"/>
              </a:tabLst>
            </a:pPr>
            <a:r>
              <a:rPr sz="2800" dirty="0">
                <a:latin typeface="Times New Roman"/>
                <a:cs typeface="Times New Roman"/>
              </a:rPr>
              <a:t>Cardiac Sphincter (ring-like valve) r</a:t>
            </a:r>
            <a:r>
              <a:rPr sz="2800" spc="-5" dirty="0">
                <a:latin typeface="Times New Roman"/>
                <a:cs typeface="Times New Roman"/>
              </a:rPr>
              <a:t>elaxes </a:t>
            </a:r>
            <a:r>
              <a:rPr sz="2800" dirty="0">
                <a:latin typeface="Times New Roman"/>
                <a:cs typeface="Times New Roman"/>
              </a:rPr>
              <a:t>to  </a:t>
            </a:r>
            <a:r>
              <a:rPr sz="2800" spc="-5" dirty="0">
                <a:latin typeface="Times New Roman"/>
                <a:cs typeface="Times New Roman"/>
              </a:rPr>
              <a:t>allow food into the</a:t>
            </a:r>
            <a:r>
              <a:rPr sz="2800" spc="65" dirty="0">
                <a:latin typeface="Times New Roman"/>
                <a:cs typeface="Times New Roman"/>
              </a:rPr>
              <a:t> </a:t>
            </a:r>
            <a:r>
              <a:rPr sz="2800" spc="-5" dirty="0">
                <a:latin typeface="Times New Roman"/>
                <a:cs typeface="Times New Roman"/>
              </a:rPr>
              <a:t>stomach</a:t>
            </a:r>
            <a:endParaRPr sz="2800" dirty="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484758"/>
            <a:ext cx="8458199" cy="629018"/>
          </a:xfrm>
          <a:prstGeom prst="rect">
            <a:avLst/>
          </a:prstGeom>
        </p:spPr>
        <p:txBody>
          <a:bodyPr vert="horz" wrap="square" lIns="0" tIns="13335" rIns="0" bIns="0" rtlCol="0">
            <a:spAutoFit/>
          </a:bodyPr>
          <a:lstStyle/>
          <a:p>
            <a:pPr marL="12700" algn="ctr">
              <a:lnSpc>
                <a:spcPct val="100000"/>
              </a:lnSpc>
              <a:spcBef>
                <a:spcPts val="105"/>
              </a:spcBef>
            </a:pPr>
            <a:r>
              <a:rPr sz="4000" b="0" dirty="0">
                <a:latin typeface="Times New Roman"/>
                <a:cs typeface="Times New Roman"/>
              </a:rPr>
              <a:t>Stomach</a:t>
            </a:r>
          </a:p>
        </p:txBody>
      </p:sp>
      <p:sp>
        <p:nvSpPr>
          <p:cNvPr id="3" name="object 3"/>
          <p:cNvSpPr txBox="1"/>
          <p:nvPr/>
        </p:nvSpPr>
        <p:spPr>
          <a:xfrm>
            <a:off x="535940" y="1570990"/>
            <a:ext cx="4493260" cy="4684616"/>
          </a:xfrm>
          <a:prstGeom prst="rect">
            <a:avLst/>
          </a:prstGeom>
        </p:spPr>
        <p:txBody>
          <a:bodyPr vert="horz" wrap="square" lIns="0" tIns="67310" rIns="0" bIns="0" rtlCol="0">
            <a:spAutoFit/>
          </a:bodyPr>
          <a:lstStyle/>
          <a:p>
            <a:pPr marL="355600" marR="5080" indent="-342900" algn="just">
              <a:spcBef>
                <a:spcPts val="530"/>
              </a:spcBef>
              <a:buFont typeface="Arial"/>
              <a:buChar char="•"/>
              <a:tabLst>
                <a:tab pos="411480" algn="l"/>
                <a:tab pos="412115" algn="l"/>
              </a:tabLst>
            </a:pPr>
            <a:r>
              <a:rPr dirty="0"/>
              <a:t>	</a:t>
            </a:r>
            <a:r>
              <a:rPr sz="2000" dirty="0">
                <a:latin typeface="Times New Roman"/>
                <a:cs typeface="Times New Roman"/>
              </a:rPr>
              <a:t>Stomach </a:t>
            </a:r>
            <a:r>
              <a:rPr sz="2000" spc="-5" dirty="0">
                <a:latin typeface="Times New Roman"/>
                <a:cs typeface="Times New Roman"/>
              </a:rPr>
              <a:t>is </a:t>
            </a:r>
            <a:r>
              <a:rPr sz="2000" dirty="0">
                <a:latin typeface="Times New Roman"/>
                <a:cs typeface="Times New Roman"/>
              </a:rPr>
              <a:t>a </a:t>
            </a:r>
            <a:r>
              <a:rPr sz="2000" spc="-5" dirty="0">
                <a:latin typeface="Times New Roman"/>
                <a:cs typeface="Times New Roman"/>
              </a:rPr>
              <a:t>bag-like </a:t>
            </a:r>
            <a:r>
              <a:rPr sz="2000" spc="-10" dirty="0">
                <a:latin typeface="Times New Roman"/>
                <a:cs typeface="Times New Roman"/>
              </a:rPr>
              <a:t>organ. </a:t>
            </a:r>
            <a:r>
              <a:rPr sz="2000" dirty="0">
                <a:latin typeface="Times New Roman"/>
                <a:cs typeface="Times New Roman"/>
              </a:rPr>
              <a:t>Highly  muscular walls of the stomach help</a:t>
            </a:r>
            <a:r>
              <a:rPr sz="2000" spc="-95" dirty="0">
                <a:latin typeface="Times New Roman"/>
                <a:cs typeface="Times New Roman"/>
              </a:rPr>
              <a:t> </a:t>
            </a:r>
            <a:r>
              <a:rPr sz="2000" dirty="0">
                <a:latin typeface="Times New Roman"/>
                <a:cs typeface="Times New Roman"/>
              </a:rPr>
              <a:t>in  churning the food. The walls of  stomach secrete hydrochloric acid.  Hydrochloric acid kills the germs  which </a:t>
            </a:r>
            <a:r>
              <a:rPr sz="2000" spc="-5" dirty="0">
                <a:latin typeface="Times New Roman"/>
                <a:cs typeface="Times New Roman"/>
              </a:rPr>
              <a:t>may </a:t>
            </a:r>
            <a:r>
              <a:rPr sz="2000" dirty="0">
                <a:latin typeface="Times New Roman"/>
                <a:cs typeface="Times New Roman"/>
              </a:rPr>
              <a:t>be present in food.  </a:t>
            </a:r>
            <a:r>
              <a:rPr sz="2000" spc="-10" dirty="0">
                <a:latin typeface="Times New Roman"/>
                <a:cs typeface="Times New Roman"/>
              </a:rPr>
              <a:t>Moreover, </a:t>
            </a:r>
            <a:r>
              <a:rPr sz="2000" dirty="0">
                <a:latin typeface="Times New Roman"/>
                <a:cs typeface="Times New Roman"/>
              </a:rPr>
              <a:t>it </a:t>
            </a:r>
            <a:r>
              <a:rPr sz="2000" spc="-5" dirty="0">
                <a:latin typeface="Times New Roman"/>
                <a:cs typeface="Times New Roman"/>
              </a:rPr>
              <a:t>makes </a:t>
            </a:r>
            <a:r>
              <a:rPr sz="2000" dirty="0">
                <a:latin typeface="Times New Roman"/>
                <a:cs typeface="Times New Roman"/>
              </a:rPr>
              <a:t>the </a:t>
            </a:r>
            <a:r>
              <a:rPr sz="2000" spc="-5" dirty="0">
                <a:latin typeface="Times New Roman"/>
                <a:cs typeface="Times New Roman"/>
              </a:rPr>
              <a:t>medium  </a:t>
            </a:r>
            <a:r>
              <a:rPr sz="2000" dirty="0">
                <a:latin typeface="Times New Roman"/>
                <a:cs typeface="Times New Roman"/>
              </a:rPr>
              <a:t>inside stomach </a:t>
            </a:r>
            <a:r>
              <a:rPr sz="2000" spc="-5" dirty="0">
                <a:latin typeface="Times New Roman"/>
                <a:cs typeface="Times New Roman"/>
              </a:rPr>
              <a:t>as </a:t>
            </a:r>
            <a:r>
              <a:rPr sz="2000" dirty="0">
                <a:latin typeface="Times New Roman"/>
                <a:cs typeface="Times New Roman"/>
              </a:rPr>
              <a:t>acidic. The acidic  </a:t>
            </a:r>
            <a:r>
              <a:rPr sz="2000" spc="-5" dirty="0">
                <a:latin typeface="Times New Roman"/>
                <a:cs typeface="Times New Roman"/>
              </a:rPr>
              <a:t>medium is </a:t>
            </a:r>
            <a:r>
              <a:rPr sz="2000" dirty="0">
                <a:latin typeface="Times New Roman"/>
                <a:cs typeface="Times New Roman"/>
              </a:rPr>
              <a:t>necessary for gastric  enzymes to work. The enzyme  pepsin; secreted in stomach; does  partial digestion of protein. The  </a:t>
            </a:r>
            <a:r>
              <a:rPr sz="2000" spc="-5" dirty="0">
                <a:latin typeface="Times New Roman"/>
                <a:cs typeface="Times New Roman"/>
              </a:rPr>
              <a:t>mucus; </a:t>
            </a:r>
            <a:r>
              <a:rPr sz="2000" dirty="0">
                <a:latin typeface="Times New Roman"/>
                <a:cs typeface="Times New Roman"/>
              </a:rPr>
              <a:t>secreted by the walls of the  stomach saves the inner lining of  stomach from getting damaged from  hydrochloric</a:t>
            </a:r>
            <a:r>
              <a:rPr sz="2000" spc="-40" dirty="0">
                <a:latin typeface="Times New Roman"/>
                <a:cs typeface="Times New Roman"/>
              </a:rPr>
              <a:t> </a:t>
            </a:r>
            <a:r>
              <a:rPr sz="2000" dirty="0">
                <a:latin typeface="Times New Roman"/>
                <a:cs typeface="Times New Roman"/>
              </a:rPr>
              <a:t>acid.</a:t>
            </a:r>
          </a:p>
        </p:txBody>
      </p:sp>
      <p:sp>
        <p:nvSpPr>
          <p:cNvPr id="4" name="object 4"/>
          <p:cNvSpPr/>
          <p:nvPr/>
        </p:nvSpPr>
        <p:spPr>
          <a:xfrm>
            <a:off x="5029200" y="1570990"/>
            <a:ext cx="3578860" cy="467741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484758"/>
            <a:ext cx="8534400" cy="629018"/>
          </a:xfrm>
          <a:prstGeom prst="rect">
            <a:avLst/>
          </a:prstGeom>
        </p:spPr>
        <p:txBody>
          <a:bodyPr vert="horz" wrap="square" lIns="0" tIns="13335" rIns="0" bIns="0" rtlCol="0">
            <a:spAutoFit/>
          </a:bodyPr>
          <a:lstStyle/>
          <a:p>
            <a:pPr marL="12700" algn="ctr">
              <a:lnSpc>
                <a:spcPct val="100000"/>
              </a:lnSpc>
              <a:spcBef>
                <a:spcPts val="105"/>
              </a:spcBef>
            </a:pPr>
            <a:r>
              <a:rPr sz="4000" b="0" dirty="0">
                <a:latin typeface="Times New Roman"/>
                <a:cs typeface="Times New Roman"/>
              </a:rPr>
              <a:t>Small Intestine</a:t>
            </a:r>
          </a:p>
        </p:txBody>
      </p:sp>
      <p:sp>
        <p:nvSpPr>
          <p:cNvPr id="3" name="object 3"/>
          <p:cNvSpPr txBox="1"/>
          <p:nvPr/>
        </p:nvSpPr>
        <p:spPr>
          <a:xfrm>
            <a:off x="762000" y="1371600"/>
            <a:ext cx="8382000" cy="4782078"/>
          </a:xfrm>
          <a:prstGeom prst="rect">
            <a:avLst/>
          </a:prstGeom>
        </p:spPr>
        <p:txBody>
          <a:bodyPr vert="horz" wrap="square" lIns="0" tIns="54610" rIns="0" bIns="0" rtlCol="0">
            <a:spAutoFit/>
          </a:bodyPr>
          <a:lstStyle/>
          <a:p>
            <a:pPr marL="355600" indent="-342900">
              <a:spcBef>
                <a:spcPts val="430"/>
              </a:spcBef>
              <a:buFont typeface="Arial"/>
              <a:buChar char="•"/>
              <a:tabLst>
                <a:tab pos="354965" algn="l"/>
                <a:tab pos="355600" algn="l"/>
              </a:tabLst>
            </a:pPr>
            <a:r>
              <a:rPr sz="3200" spc="-40" dirty="0">
                <a:latin typeface="Times New Roman"/>
                <a:cs typeface="Times New Roman"/>
              </a:rPr>
              <a:t>Takes </a:t>
            </a:r>
            <a:r>
              <a:rPr sz="3200" dirty="0">
                <a:latin typeface="Times New Roman"/>
                <a:cs typeface="Times New Roman"/>
              </a:rPr>
              <a:t>about 4 – 8 hrs to </a:t>
            </a:r>
            <a:r>
              <a:rPr sz="3200" spc="-5" dirty="0">
                <a:latin typeface="Times New Roman"/>
                <a:cs typeface="Times New Roman"/>
              </a:rPr>
              <a:t>complete </a:t>
            </a:r>
            <a:r>
              <a:rPr sz="3200" dirty="0">
                <a:latin typeface="Times New Roman"/>
                <a:cs typeface="Times New Roman"/>
              </a:rPr>
              <a:t>its</a:t>
            </a:r>
            <a:r>
              <a:rPr sz="3200" spc="-25" dirty="0">
                <a:latin typeface="Times New Roman"/>
                <a:cs typeface="Times New Roman"/>
              </a:rPr>
              <a:t> journey.</a:t>
            </a:r>
            <a:endParaRPr sz="3200" dirty="0">
              <a:latin typeface="Times New Roman"/>
              <a:cs typeface="Times New Roman"/>
            </a:endParaRPr>
          </a:p>
          <a:p>
            <a:pPr marL="355600" marR="235585" indent="-342900">
              <a:spcBef>
                <a:spcPts val="690"/>
              </a:spcBef>
              <a:buFont typeface="Arial"/>
              <a:buChar char="•"/>
              <a:tabLst>
                <a:tab pos="354965" algn="l"/>
                <a:tab pos="355600" algn="l"/>
              </a:tabLst>
            </a:pPr>
            <a:r>
              <a:rPr sz="3200" dirty="0">
                <a:latin typeface="Times New Roman"/>
                <a:cs typeface="Times New Roman"/>
              </a:rPr>
              <a:t>Mucosa (inner </a:t>
            </a:r>
            <a:r>
              <a:rPr sz="3200" spc="-5" dirty="0">
                <a:latin typeface="Times New Roman"/>
                <a:cs typeface="Times New Roman"/>
              </a:rPr>
              <a:t>wall) </a:t>
            </a:r>
            <a:r>
              <a:rPr sz="3200" dirty="0">
                <a:latin typeface="Times New Roman"/>
                <a:cs typeface="Times New Roman"/>
              </a:rPr>
              <a:t>– secretes several enzymes</a:t>
            </a:r>
            <a:r>
              <a:rPr sz="3200" spc="-100" dirty="0">
                <a:latin typeface="Times New Roman"/>
                <a:cs typeface="Times New Roman"/>
              </a:rPr>
              <a:t> </a:t>
            </a:r>
            <a:r>
              <a:rPr sz="3200" dirty="0">
                <a:latin typeface="Times New Roman"/>
                <a:cs typeface="Times New Roman"/>
              </a:rPr>
              <a:t>that  acts on the</a:t>
            </a:r>
            <a:r>
              <a:rPr sz="3200" spc="-10" dirty="0">
                <a:latin typeface="Times New Roman"/>
                <a:cs typeface="Times New Roman"/>
              </a:rPr>
              <a:t> </a:t>
            </a:r>
            <a:r>
              <a:rPr sz="3200" dirty="0">
                <a:latin typeface="Times New Roman"/>
                <a:cs typeface="Times New Roman"/>
              </a:rPr>
              <a:t>food.</a:t>
            </a:r>
          </a:p>
          <a:p>
            <a:pPr marL="355600" indent="-342900">
              <a:spcBef>
                <a:spcPts val="275"/>
              </a:spcBef>
              <a:buFont typeface="Arial"/>
              <a:buChar char="•"/>
              <a:tabLst>
                <a:tab pos="354965" algn="l"/>
                <a:tab pos="355600" algn="l"/>
              </a:tabLst>
            </a:pPr>
            <a:r>
              <a:rPr sz="3200" dirty="0">
                <a:latin typeface="Times New Roman"/>
                <a:cs typeface="Times New Roman"/>
              </a:rPr>
              <a:t>Where </a:t>
            </a:r>
            <a:r>
              <a:rPr sz="3200" spc="5" dirty="0">
                <a:latin typeface="Times New Roman"/>
                <a:cs typeface="Times New Roman"/>
              </a:rPr>
              <a:t>the </a:t>
            </a:r>
            <a:r>
              <a:rPr sz="3200" dirty="0">
                <a:latin typeface="Times New Roman"/>
                <a:cs typeface="Times New Roman"/>
              </a:rPr>
              <a:t>pancreatic </a:t>
            </a:r>
            <a:r>
              <a:rPr sz="3200" spc="-5" dirty="0">
                <a:latin typeface="Times New Roman"/>
                <a:cs typeface="Times New Roman"/>
              </a:rPr>
              <a:t>enzymes </a:t>
            </a:r>
            <a:r>
              <a:rPr sz="3200" dirty="0">
                <a:latin typeface="Times New Roman"/>
                <a:cs typeface="Times New Roman"/>
              </a:rPr>
              <a:t>are emptied</a:t>
            </a:r>
            <a:r>
              <a:rPr sz="3200" spc="-30" dirty="0">
                <a:latin typeface="Times New Roman"/>
                <a:cs typeface="Times New Roman"/>
              </a:rPr>
              <a:t> </a:t>
            </a:r>
            <a:r>
              <a:rPr sz="3200" dirty="0">
                <a:latin typeface="Times New Roman"/>
                <a:cs typeface="Times New Roman"/>
              </a:rPr>
              <a:t>into.</a:t>
            </a:r>
          </a:p>
          <a:p>
            <a:pPr marL="355600" marR="5080" indent="-342900">
              <a:spcBef>
                <a:spcPts val="690"/>
              </a:spcBef>
              <a:buFont typeface="Arial"/>
              <a:buChar char="•"/>
              <a:tabLst>
                <a:tab pos="354965" algn="l"/>
                <a:tab pos="355600" algn="l"/>
              </a:tabLst>
            </a:pPr>
            <a:r>
              <a:rPr sz="3200" dirty="0">
                <a:latin typeface="Times New Roman"/>
                <a:cs typeface="Times New Roman"/>
              </a:rPr>
              <a:t>Digested nutrients are absorbed through intestinal  walls.</a:t>
            </a:r>
          </a:p>
          <a:p>
            <a:pPr marL="355600" marR="280670" indent="-342900">
              <a:spcBef>
                <a:spcPts val="640"/>
              </a:spcBef>
              <a:buFont typeface="Arial"/>
              <a:buChar char="•"/>
              <a:tabLst>
                <a:tab pos="354965" algn="l"/>
                <a:tab pos="355600" algn="l"/>
              </a:tabLst>
            </a:pPr>
            <a:r>
              <a:rPr sz="3200" dirty="0">
                <a:latin typeface="Times New Roman"/>
                <a:cs typeface="Times New Roman"/>
              </a:rPr>
              <a:t>Absorbed materials cross the mucosa into the blood  then other parts of </a:t>
            </a:r>
            <a:r>
              <a:rPr sz="3200" spc="5" dirty="0">
                <a:latin typeface="Times New Roman"/>
                <a:cs typeface="Times New Roman"/>
              </a:rPr>
              <a:t>the </a:t>
            </a:r>
            <a:r>
              <a:rPr sz="3200" dirty="0">
                <a:latin typeface="Times New Roman"/>
                <a:cs typeface="Times New Roman"/>
              </a:rPr>
              <a:t>body </a:t>
            </a:r>
            <a:r>
              <a:rPr sz="3200" spc="-5" dirty="0">
                <a:latin typeface="Times New Roman"/>
                <a:cs typeface="Times New Roman"/>
              </a:rPr>
              <a:t>for </a:t>
            </a:r>
            <a:r>
              <a:rPr sz="3200" dirty="0">
                <a:latin typeface="Times New Roman"/>
                <a:cs typeface="Times New Roman"/>
              </a:rPr>
              <a:t>storage or further  chemical change.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466470"/>
            <a:ext cx="8534400" cy="629018"/>
          </a:xfrm>
          <a:prstGeom prst="rect">
            <a:avLst/>
          </a:prstGeom>
        </p:spPr>
        <p:txBody>
          <a:bodyPr vert="horz" wrap="square" lIns="0" tIns="13335" rIns="0" bIns="0" rtlCol="0">
            <a:spAutoFit/>
          </a:bodyPr>
          <a:lstStyle/>
          <a:p>
            <a:pPr marL="12700" algn="ctr">
              <a:lnSpc>
                <a:spcPct val="100000"/>
              </a:lnSpc>
              <a:spcBef>
                <a:spcPts val="105"/>
              </a:spcBef>
            </a:pPr>
            <a:r>
              <a:rPr sz="4000" b="0" dirty="0">
                <a:latin typeface="Times New Roman"/>
                <a:cs typeface="Times New Roman"/>
              </a:rPr>
              <a:t>Small Intestine</a:t>
            </a:r>
          </a:p>
        </p:txBody>
      </p:sp>
      <p:sp>
        <p:nvSpPr>
          <p:cNvPr id="3" name="object 3"/>
          <p:cNvSpPr txBox="1"/>
          <p:nvPr/>
        </p:nvSpPr>
        <p:spPr>
          <a:xfrm>
            <a:off x="762000" y="1609725"/>
            <a:ext cx="8382000" cy="4728216"/>
          </a:xfrm>
          <a:prstGeom prst="rect">
            <a:avLst/>
          </a:prstGeom>
        </p:spPr>
        <p:txBody>
          <a:bodyPr vert="horz" wrap="square" lIns="0" tIns="64769" rIns="0" bIns="0" rtlCol="0">
            <a:spAutoFit/>
          </a:bodyPr>
          <a:lstStyle/>
          <a:p>
            <a:pPr marL="355600" marR="564515" indent="-342900">
              <a:spcBef>
                <a:spcPts val="509"/>
              </a:spcBef>
              <a:buFont typeface="Arial"/>
              <a:buChar char="•"/>
              <a:tabLst>
                <a:tab pos="354965" algn="l"/>
                <a:tab pos="355600" algn="l"/>
              </a:tabLst>
            </a:pPr>
            <a:r>
              <a:rPr sz="3200" dirty="0">
                <a:latin typeface="Times New Roman"/>
                <a:cs typeface="Times New Roman"/>
              </a:rPr>
              <a:t>Has folded inner walls covered with fingerlike  projections </a:t>
            </a:r>
            <a:r>
              <a:rPr sz="3200" spc="-10" dirty="0">
                <a:latin typeface="Times New Roman"/>
                <a:cs typeface="Times New Roman"/>
              </a:rPr>
              <a:t>(</a:t>
            </a:r>
            <a:r>
              <a:rPr sz="3200" b="1" spc="-10" dirty="0">
                <a:solidFill>
                  <a:srgbClr val="FF0000"/>
                </a:solidFill>
                <a:latin typeface="Times New Roman"/>
                <a:cs typeface="Times New Roman"/>
              </a:rPr>
              <a:t>villi</a:t>
            </a:r>
            <a:r>
              <a:rPr sz="3200" spc="-10" dirty="0">
                <a:latin typeface="Times New Roman"/>
                <a:cs typeface="Times New Roman"/>
              </a:rPr>
              <a:t>; </a:t>
            </a:r>
            <a:r>
              <a:rPr sz="3200" spc="-5" dirty="0">
                <a:latin typeface="Times New Roman"/>
                <a:cs typeface="Times New Roman"/>
              </a:rPr>
              <a:t>sing. </a:t>
            </a:r>
            <a:r>
              <a:rPr sz="3200" dirty="0">
                <a:latin typeface="Times New Roman"/>
                <a:cs typeface="Times New Roman"/>
              </a:rPr>
              <a:t>–</a:t>
            </a:r>
            <a:r>
              <a:rPr sz="3200" spc="100" dirty="0">
                <a:latin typeface="Times New Roman"/>
                <a:cs typeface="Times New Roman"/>
              </a:rPr>
              <a:t> </a:t>
            </a:r>
            <a:r>
              <a:rPr sz="3200" spc="-5" dirty="0">
                <a:latin typeface="Times New Roman"/>
                <a:cs typeface="Times New Roman"/>
              </a:rPr>
              <a:t>villus)</a:t>
            </a:r>
            <a:endParaRPr sz="3200" dirty="0">
              <a:latin typeface="Times New Roman"/>
              <a:cs typeface="Times New Roman"/>
            </a:endParaRPr>
          </a:p>
          <a:p>
            <a:pPr marL="355600" indent="-342900">
              <a:spcBef>
                <a:spcPts val="315"/>
              </a:spcBef>
              <a:buFont typeface="Arial"/>
              <a:buChar char="•"/>
              <a:tabLst>
                <a:tab pos="354965" algn="l"/>
                <a:tab pos="355600" algn="l"/>
              </a:tabLst>
            </a:pPr>
            <a:r>
              <a:rPr sz="3200" dirty="0">
                <a:latin typeface="Times New Roman"/>
                <a:cs typeface="Times New Roman"/>
              </a:rPr>
              <a:t>Each </a:t>
            </a:r>
            <a:r>
              <a:rPr sz="3200" spc="-5" dirty="0">
                <a:latin typeface="Times New Roman"/>
                <a:cs typeface="Times New Roman"/>
              </a:rPr>
              <a:t>villus has tinier projections called</a:t>
            </a:r>
            <a:r>
              <a:rPr sz="3200" spc="185" dirty="0">
                <a:latin typeface="Times New Roman"/>
                <a:cs typeface="Times New Roman"/>
              </a:rPr>
              <a:t> </a:t>
            </a:r>
            <a:r>
              <a:rPr sz="3200" b="1" spc="-10" dirty="0">
                <a:solidFill>
                  <a:srgbClr val="FF0000"/>
                </a:solidFill>
                <a:latin typeface="Times New Roman"/>
                <a:cs typeface="Times New Roman"/>
              </a:rPr>
              <a:t>microvilli</a:t>
            </a:r>
            <a:endParaRPr sz="3200" dirty="0">
              <a:latin typeface="Times New Roman"/>
              <a:cs typeface="Times New Roman"/>
            </a:endParaRPr>
          </a:p>
          <a:p>
            <a:pPr marL="355600"/>
            <a:r>
              <a:rPr sz="3200" dirty="0">
                <a:latin typeface="Times New Roman"/>
                <a:cs typeface="Times New Roman"/>
              </a:rPr>
              <a:t>that </a:t>
            </a:r>
            <a:r>
              <a:rPr sz="3200" spc="-5" dirty="0">
                <a:latin typeface="Times New Roman"/>
                <a:cs typeface="Times New Roman"/>
              </a:rPr>
              <a:t>absorbs </a:t>
            </a:r>
            <a:r>
              <a:rPr sz="3200" dirty="0">
                <a:latin typeface="Times New Roman"/>
                <a:cs typeface="Times New Roman"/>
              </a:rPr>
              <a:t>digested</a:t>
            </a:r>
            <a:r>
              <a:rPr sz="3200" spc="55" dirty="0">
                <a:latin typeface="Times New Roman"/>
                <a:cs typeface="Times New Roman"/>
              </a:rPr>
              <a:t> </a:t>
            </a:r>
            <a:r>
              <a:rPr sz="3200" dirty="0">
                <a:latin typeface="Times New Roman"/>
                <a:cs typeface="Times New Roman"/>
              </a:rPr>
              <a:t>food.</a:t>
            </a:r>
          </a:p>
          <a:p>
            <a:pPr marL="355600" marR="347345" indent="-342900">
              <a:spcBef>
                <a:spcPts val="765"/>
              </a:spcBef>
              <a:buFont typeface="Arial"/>
              <a:buChar char="•"/>
              <a:tabLst>
                <a:tab pos="354965" algn="l"/>
                <a:tab pos="355600" algn="l"/>
              </a:tabLst>
            </a:pPr>
            <a:r>
              <a:rPr sz="3200" spc="-40" dirty="0">
                <a:latin typeface="Times New Roman"/>
                <a:cs typeface="Times New Roman"/>
              </a:rPr>
              <a:t>Villi </a:t>
            </a:r>
            <a:r>
              <a:rPr sz="3200" spc="-5" dirty="0">
                <a:latin typeface="Times New Roman"/>
                <a:cs typeface="Times New Roman"/>
              </a:rPr>
              <a:t>and microvilli increases </a:t>
            </a:r>
            <a:r>
              <a:rPr sz="3200" dirty="0">
                <a:latin typeface="Times New Roman"/>
                <a:cs typeface="Times New Roman"/>
              </a:rPr>
              <a:t>the surface area of  the small </a:t>
            </a:r>
            <a:r>
              <a:rPr sz="3200" spc="-5" dirty="0">
                <a:latin typeface="Times New Roman"/>
                <a:cs typeface="Times New Roman"/>
              </a:rPr>
              <a:t>intestine </a:t>
            </a:r>
            <a:r>
              <a:rPr sz="3200" dirty="0">
                <a:latin typeface="Times New Roman"/>
                <a:cs typeface="Times New Roman"/>
              </a:rPr>
              <a:t>for greater</a:t>
            </a:r>
            <a:r>
              <a:rPr sz="3200" spc="105" dirty="0">
                <a:latin typeface="Times New Roman"/>
                <a:cs typeface="Times New Roman"/>
              </a:rPr>
              <a:t> </a:t>
            </a:r>
            <a:r>
              <a:rPr sz="3200" dirty="0">
                <a:latin typeface="Times New Roman"/>
                <a:cs typeface="Times New Roman"/>
              </a:rPr>
              <a:t>absorption.</a:t>
            </a:r>
          </a:p>
          <a:p>
            <a:pPr marL="355600" marR="112395" indent="-342900">
              <a:spcBef>
                <a:spcPts val="725"/>
              </a:spcBef>
              <a:buFont typeface="Arial"/>
              <a:buChar char="•"/>
              <a:tabLst>
                <a:tab pos="354965" algn="l"/>
                <a:tab pos="355600" algn="l"/>
              </a:tabLst>
            </a:pPr>
            <a:r>
              <a:rPr sz="3200" spc="-5" dirty="0">
                <a:latin typeface="Times New Roman"/>
                <a:cs typeface="Times New Roman"/>
              </a:rPr>
              <a:t>Peristalsis </a:t>
            </a:r>
            <a:r>
              <a:rPr sz="3200" dirty="0">
                <a:latin typeface="Times New Roman"/>
                <a:cs typeface="Times New Roman"/>
              </a:rPr>
              <a:t>moves the undigested food to the </a:t>
            </a:r>
            <a:r>
              <a:rPr sz="3200" spc="-15" dirty="0">
                <a:latin typeface="Times New Roman"/>
                <a:cs typeface="Times New Roman"/>
              </a:rPr>
              <a:t>large  </a:t>
            </a:r>
            <a:r>
              <a:rPr sz="3200" spc="-5" dirty="0">
                <a:latin typeface="Times New Roman"/>
                <a:cs typeface="Times New Roman"/>
              </a:rPr>
              <a:t>intestine.</a:t>
            </a:r>
            <a:endParaRPr sz="3200" dirty="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466470"/>
            <a:ext cx="8458200" cy="629018"/>
          </a:xfrm>
          <a:prstGeom prst="rect">
            <a:avLst/>
          </a:prstGeom>
        </p:spPr>
        <p:txBody>
          <a:bodyPr vert="horz" wrap="square" lIns="0" tIns="13335" rIns="0" bIns="0" rtlCol="0">
            <a:spAutoFit/>
          </a:bodyPr>
          <a:lstStyle/>
          <a:p>
            <a:pPr marL="12700" algn="ctr">
              <a:lnSpc>
                <a:spcPct val="100000"/>
              </a:lnSpc>
              <a:spcBef>
                <a:spcPts val="105"/>
              </a:spcBef>
            </a:pPr>
            <a:r>
              <a:rPr sz="4000" b="0" dirty="0">
                <a:latin typeface="Times New Roman"/>
                <a:cs typeface="Times New Roman"/>
              </a:rPr>
              <a:t>Small Intestine</a:t>
            </a:r>
          </a:p>
        </p:txBody>
      </p:sp>
      <p:sp>
        <p:nvSpPr>
          <p:cNvPr id="3" name="object 3"/>
          <p:cNvSpPr/>
          <p:nvPr/>
        </p:nvSpPr>
        <p:spPr>
          <a:xfrm>
            <a:off x="2414016" y="1676400"/>
            <a:ext cx="5001767" cy="452628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8716" y="484758"/>
            <a:ext cx="8495284" cy="629018"/>
          </a:xfrm>
          <a:prstGeom prst="rect">
            <a:avLst/>
          </a:prstGeom>
        </p:spPr>
        <p:txBody>
          <a:bodyPr vert="horz" wrap="square" lIns="0" tIns="13335" rIns="0" bIns="0" rtlCol="0">
            <a:spAutoFit/>
          </a:bodyPr>
          <a:lstStyle/>
          <a:p>
            <a:pPr marL="12700" algn="ctr">
              <a:lnSpc>
                <a:spcPct val="100000"/>
              </a:lnSpc>
              <a:spcBef>
                <a:spcPts val="105"/>
              </a:spcBef>
            </a:pPr>
            <a:r>
              <a:rPr sz="4000" dirty="0"/>
              <a:t>Liver</a:t>
            </a:r>
          </a:p>
        </p:txBody>
      </p:sp>
      <p:sp>
        <p:nvSpPr>
          <p:cNvPr id="3" name="object 3"/>
          <p:cNvSpPr txBox="1"/>
          <p:nvPr/>
        </p:nvSpPr>
        <p:spPr>
          <a:xfrm>
            <a:off x="648716" y="1371600"/>
            <a:ext cx="4055363" cy="3105337"/>
          </a:xfrm>
          <a:prstGeom prst="rect">
            <a:avLst/>
          </a:prstGeom>
        </p:spPr>
        <p:txBody>
          <a:bodyPr vert="horz" wrap="square" lIns="0" tIns="12065" rIns="0" bIns="0" rtlCol="0">
            <a:spAutoFit/>
          </a:bodyPr>
          <a:lstStyle/>
          <a:p>
            <a:pPr marL="355600" marR="304800" indent="-342900" algn="just">
              <a:spcBef>
                <a:spcPts val="95"/>
              </a:spcBef>
            </a:pPr>
            <a:r>
              <a:rPr sz="2800" spc="-5" dirty="0">
                <a:latin typeface="Times New Roman" panose="02020603050405020304" pitchFamily="18" charset="0"/>
                <a:cs typeface="Times New Roman" panose="02020603050405020304" pitchFamily="18" charset="0"/>
              </a:rPr>
              <a:t>Liver </a:t>
            </a:r>
            <a:r>
              <a:rPr sz="2800" dirty="0">
                <a:latin typeface="Times New Roman" panose="02020603050405020304" pitchFamily="18" charset="0"/>
                <a:cs typeface="Times New Roman" panose="02020603050405020304" pitchFamily="18" charset="0"/>
              </a:rPr>
              <a:t>is </a:t>
            </a:r>
            <a:r>
              <a:rPr sz="2800" spc="-5" dirty="0">
                <a:latin typeface="Times New Roman" panose="02020603050405020304" pitchFamily="18" charset="0"/>
                <a:cs typeface="Times New Roman" panose="02020603050405020304" pitchFamily="18" charset="0"/>
              </a:rPr>
              <a:t>the </a:t>
            </a:r>
            <a:r>
              <a:rPr sz="2800" spc="-10" dirty="0">
                <a:latin typeface="Times New Roman" panose="02020603050405020304" pitchFamily="18" charset="0"/>
                <a:cs typeface="Times New Roman" panose="02020603050405020304" pitchFamily="18" charset="0"/>
              </a:rPr>
              <a:t>largest</a:t>
            </a:r>
            <a:r>
              <a:rPr sz="2800" spc="-65" dirty="0">
                <a:latin typeface="Times New Roman" panose="02020603050405020304" pitchFamily="18" charset="0"/>
                <a:cs typeface="Times New Roman" panose="02020603050405020304" pitchFamily="18" charset="0"/>
              </a:rPr>
              <a:t> </a:t>
            </a:r>
            <a:r>
              <a:rPr sz="2800" spc="-10" dirty="0">
                <a:latin typeface="Times New Roman" panose="02020603050405020304" pitchFamily="18" charset="0"/>
                <a:cs typeface="Times New Roman" panose="02020603050405020304" pitchFamily="18" charset="0"/>
              </a:rPr>
              <a:t>organ</a:t>
            </a:r>
            <a:endParaRPr lang="en-IN" sz="2800" spc="-10" dirty="0">
              <a:latin typeface="Times New Roman" panose="02020603050405020304" pitchFamily="18" charset="0"/>
              <a:cs typeface="Times New Roman" panose="02020603050405020304" pitchFamily="18" charset="0"/>
            </a:endParaRPr>
          </a:p>
          <a:p>
            <a:pPr marL="355600" marR="304800" indent="-342900" algn="just">
              <a:spcBef>
                <a:spcPts val="95"/>
              </a:spcBef>
            </a:pPr>
            <a:r>
              <a:rPr sz="2800" spc="-5" dirty="0">
                <a:latin typeface="Times New Roman" panose="02020603050405020304" pitchFamily="18" charset="0"/>
                <a:cs typeface="Times New Roman" panose="02020603050405020304" pitchFamily="18" charset="0"/>
              </a:rPr>
              <a:t>in </a:t>
            </a:r>
            <a:r>
              <a:rPr sz="2800" dirty="0">
                <a:latin typeface="Times New Roman" panose="02020603050405020304" pitchFamily="18" charset="0"/>
                <a:cs typeface="Times New Roman" panose="02020603050405020304" pitchFamily="18" charset="0"/>
              </a:rPr>
              <a:t>the </a:t>
            </a:r>
            <a:r>
              <a:rPr sz="2800" spc="-5" dirty="0">
                <a:latin typeface="Times New Roman" panose="02020603050405020304" pitchFamily="18" charset="0"/>
                <a:cs typeface="Times New Roman" panose="02020603050405020304" pitchFamily="18" charset="0"/>
              </a:rPr>
              <a:t>human</a:t>
            </a:r>
            <a:r>
              <a:rPr sz="2800" spc="-25" dirty="0">
                <a:latin typeface="Times New Roman" panose="02020603050405020304" pitchFamily="18" charset="0"/>
                <a:cs typeface="Times New Roman" panose="02020603050405020304" pitchFamily="18" charset="0"/>
              </a:rPr>
              <a:t> </a:t>
            </a:r>
            <a:r>
              <a:rPr sz="2800" spc="-35" dirty="0">
                <a:latin typeface="Times New Roman" panose="02020603050405020304" pitchFamily="18" charset="0"/>
                <a:cs typeface="Times New Roman" panose="02020603050405020304" pitchFamily="18" charset="0"/>
              </a:rPr>
              <a:t>body.</a:t>
            </a:r>
            <a:endParaRPr lang="en-IN" sz="2800" dirty="0">
              <a:latin typeface="Times New Roman" panose="02020603050405020304" pitchFamily="18" charset="0"/>
              <a:cs typeface="Times New Roman" panose="02020603050405020304" pitchFamily="18" charset="0"/>
            </a:endParaRPr>
          </a:p>
          <a:p>
            <a:pPr marL="355600" marR="304800" indent="-342900" algn="just">
              <a:spcBef>
                <a:spcPts val="95"/>
              </a:spcBef>
            </a:pPr>
            <a:r>
              <a:rPr sz="2800" spc="-5" dirty="0">
                <a:latin typeface="Times New Roman" panose="02020603050405020304" pitchFamily="18" charset="0"/>
                <a:cs typeface="Times New Roman" panose="02020603050405020304" pitchFamily="18" charset="0"/>
              </a:rPr>
              <a:t>Liver manufactures </a:t>
            </a:r>
            <a:r>
              <a:rPr sz="2800" dirty="0">
                <a:latin typeface="Times New Roman" panose="02020603050405020304" pitchFamily="18" charset="0"/>
                <a:cs typeface="Times New Roman" panose="02020603050405020304" pitchFamily="18" charset="0"/>
              </a:rPr>
              <a:t>bile</a:t>
            </a:r>
            <a:r>
              <a:rPr lang="en-IN" sz="2800" dirty="0">
                <a:latin typeface="Times New Roman" panose="02020603050405020304" pitchFamily="18" charset="0"/>
                <a:cs typeface="Times New Roman" panose="02020603050405020304" pitchFamily="18" charset="0"/>
              </a:rPr>
              <a:t>;</a:t>
            </a:r>
          </a:p>
          <a:p>
            <a:pPr marL="355600" marR="304800" indent="-342900" algn="just">
              <a:spcBef>
                <a:spcPts val="95"/>
              </a:spcBef>
            </a:pPr>
            <a:r>
              <a:rPr sz="2800" dirty="0">
                <a:latin typeface="Times New Roman" panose="02020603050405020304" pitchFamily="18" charset="0"/>
                <a:cs typeface="Times New Roman" panose="02020603050405020304" pitchFamily="18" charset="0"/>
              </a:rPr>
              <a:t>which gets stored </a:t>
            </a:r>
            <a:r>
              <a:rPr sz="2800" spc="-5" dirty="0">
                <a:latin typeface="Times New Roman" panose="02020603050405020304" pitchFamily="18" charset="0"/>
                <a:cs typeface="Times New Roman" panose="02020603050405020304" pitchFamily="18" charset="0"/>
              </a:rPr>
              <a:t>in gall </a:t>
            </a:r>
            <a:endParaRPr lang="en-IN" sz="2800" spc="-5" dirty="0">
              <a:latin typeface="Times New Roman" panose="02020603050405020304" pitchFamily="18" charset="0"/>
              <a:cs typeface="Times New Roman" panose="02020603050405020304" pitchFamily="18" charset="0"/>
            </a:endParaRPr>
          </a:p>
          <a:p>
            <a:pPr marL="355600" marR="304800" indent="-342900" algn="just">
              <a:spcBef>
                <a:spcPts val="95"/>
              </a:spcBef>
            </a:pPr>
            <a:r>
              <a:rPr sz="2800" spc="-20" dirty="0">
                <a:latin typeface="Times New Roman" panose="02020603050405020304" pitchFamily="18" charset="0"/>
                <a:cs typeface="Times New Roman" panose="02020603050405020304" pitchFamily="18" charset="0"/>
              </a:rPr>
              <a:t>bladder.</a:t>
            </a:r>
            <a:r>
              <a:rPr lang="en-IN" sz="2800" spc="-2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From</a:t>
            </a:r>
            <a:r>
              <a:rPr lang="en-IN" sz="280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the</a:t>
            </a:r>
            <a:r>
              <a:rPr lang="en-IN"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gall</a:t>
            </a:r>
            <a:endParaRPr lang="en-IN" sz="2800" spc="-5" dirty="0">
              <a:latin typeface="Times New Roman" panose="02020603050405020304" pitchFamily="18" charset="0"/>
              <a:cs typeface="Times New Roman" panose="02020603050405020304" pitchFamily="18" charset="0"/>
            </a:endParaRPr>
          </a:p>
          <a:p>
            <a:pPr marL="355600" marR="304800" indent="-342900" algn="just">
              <a:spcBef>
                <a:spcPts val="95"/>
              </a:spcBef>
            </a:pPr>
            <a:r>
              <a:rPr sz="2800" spc="-15" dirty="0">
                <a:latin typeface="Times New Roman" panose="02020603050405020304" pitchFamily="18" charset="0"/>
                <a:cs typeface="Times New Roman" panose="02020603050405020304" pitchFamily="18" charset="0"/>
              </a:rPr>
              <a:t>bladder, </a:t>
            </a:r>
            <a:r>
              <a:rPr sz="2800" dirty="0">
                <a:latin typeface="Times New Roman" panose="02020603050405020304" pitchFamily="18" charset="0"/>
                <a:cs typeface="Times New Roman" panose="02020603050405020304" pitchFamily="18" charset="0"/>
              </a:rPr>
              <a:t>bile </a:t>
            </a:r>
            <a:r>
              <a:rPr sz="2800" spc="-5" dirty="0">
                <a:latin typeface="Times New Roman" panose="02020603050405020304" pitchFamily="18" charset="0"/>
                <a:cs typeface="Times New Roman" panose="02020603050405020304" pitchFamily="18" charset="0"/>
              </a:rPr>
              <a:t>is release</a:t>
            </a:r>
            <a:r>
              <a:rPr lang="en-IN" sz="2800" spc="-5" dirty="0">
                <a:latin typeface="Times New Roman" panose="02020603050405020304" pitchFamily="18" charset="0"/>
                <a:cs typeface="Times New Roman" panose="02020603050405020304" pitchFamily="18" charset="0"/>
              </a:rPr>
              <a:t>d</a:t>
            </a:r>
          </a:p>
          <a:p>
            <a:pPr marL="355600" marR="304800" indent="-342900" algn="just">
              <a:spcBef>
                <a:spcPts val="95"/>
              </a:spcBef>
            </a:pPr>
            <a:r>
              <a:rPr sz="2800" spc="-5" dirty="0">
                <a:latin typeface="Times New Roman" panose="02020603050405020304" pitchFamily="18" charset="0"/>
                <a:cs typeface="Times New Roman" panose="02020603050405020304" pitchFamily="18" charset="0"/>
              </a:rPr>
              <a:t>as and when required.</a:t>
            </a:r>
            <a:endParaRPr sz="2800" dirty="0">
              <a:latin typeface="Times New Roman" panose="02020603050405020304" pitchFamily="18" charset="0"/>
              <a:cs typeface="Times New Roman" panose="02020603050405020304" pitchFamily="18" charset="0"/>
            </a:endParaRPr>
          </a:p>
        </p:txBody>
      </p:sp>
      <p:sp>
        <p:nvSpPr>
          <p:cNvPr id="4" name="object 4"/>
          <p:cNvSpPr/>
          <p:nvPr/>
        </p:nvSpPr>
        <p:spPr>
          <a:xfrm>
            <a:off x="4785360" y="1371600"/>
            <a:ext cx="4358640" cy="44958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484758"/>
            <a:ext cx="8534400" cy="696595"/>
          </a:xfrm>
          <a:prstGeom prst="rect">
            <a:avLst/>
          </a:prstGeom>
        </p:spPr>
        <p:txBody>
          <a:bodyPr vert="horz" wrap="square" lIns="0" tIns="13335" rIns="0" bIns="0" rtlCol="0">
            <a:spAutoFit/>
          </a:bodyPr>
          <a:lstStyle/>
          <a:p>
            <a:pPr marL="12700" algn="ctr">
              <a:lnSpc>
                <a:spcPct val="100000"/>
              </a:lnSpc>
              <a:spcBef>
                <a:spcPts val="105"/>
              </a:spcBef>
            </a:pPr>
            <a:r>
              <a:rPr dirty="0"/>
              <a:t>Pancreas</a:t>
            </a:r>
          </a:p>
        </p:txBody>
      </p:sp>
      <p:sp>
        <p:nvSpPr>
          <p:cNvPr id="3" name="object 3"/>
          <p:cNvSpPr txBox="1"/>
          <p:nvPr/>
        </p:nvSpPr>
        <p:spPr>
          <a:xfrm>
            <a:off x="725126" y="1286256"/>
            <a:ext cx="3822065" cy="2966838"/>
          </a:xfrm>
          <a:prstGeom prst="rect">
            <a:avLst/>
          </a:prstGeom>
        </p:spPr>
        <p:txBody>
          <a:bodyPr vert="horz" wrap="square" lIns="0" tIns="12065" rIns="0" bIns="0" rtlCol="0">
            <a:spAutoFit/>
          </a:bodyPr>
          <a:lstStyle/>
          <a:p>
            <a:pPr marL="355600" marR="5080" indent="-342900" algn="just">
              <a:lnSpc>
                <a:spcPct val="100000"/>
              </a:lnSpc>
              <a:spcBef>
                <a:spcPts val="95"/>
              </a:spcBef>
              <a:buFont typeface="Arial"/>
              <a:buChar char="•"/>
              <a:tabLst>
                <a:tab pos="443865" algn="l"/>
                <a:tab pos="444500" algn="l"/>
              </a:tabLst>
            </a:pPr>
            <a:r>
              <a:rPr sz="3200" spc="-5" dirty="0">
                <a:latin typeface="Times New Roman"/>
                <a:cs typeface="Times New Roman"/>
              </a:rPr>
              <a:t>Pancreas is situated  below </a:t>
            </a:r>
            <a:r>
              <a:rPr sz="3200" dirty="0">
                <a:latin typeface="Times New Roman"/>
                <a:cs typeface="Times New Roman"/>
              </a:rPr>
              <a:t>the </a:t>
            </a:r>
            <a:r>
              <a:rPr sz="3200" spc="-5" dirty="0">
                <a:latin typeface="Times New Roman"/>
                <a:cs typeface="Times New Roman"/>
              </a:rPr>
              <a:t>stomach. It secretes pancreatic</a:t>
            </a:r>
            <a:r>
              <a:rPr sz="3200" spc="-40" dirty="0">
                <a:latin typeface="Times New Roman"/>
                <a:cs typeface="Times New Roman"/>
              </a:rPr>
              <a:t> </a:t>
            </a:r>
            <a:r>
              <a:rPr sz="3200" dirty="0">
                <a:latin typeface="Times New Roman"/>
                <a:cs typeface="Times New Roman"/>
              </a:rPr>
              <a:t>juice which contains </a:t>
            </a:r>
            <a:r>
              <a:rPr sz="3200" spc="-10" dirty="0">
                <a:latin typeface="Times New Roman"/>
                <a:cs typeface="Times New Roman"/>
              </a:rPr>
              <a:t>many</a:t>
            </a:r>
            <a:r>
              <a:rPr lang="en-IN" sz="3200" spc="-10" dirty="0">
                <a:latin typeface="Times New Roman"/>
                <a:cs typeface="Times New Roman"/>
              </a:rPr>
              <a:t> </a:t>
            </a:r>
            <a:r>
              <a:rPr sz="3200" dirty="0">
                <a:latin typeface="Times New Roman"/>
                <a:cs typeface="Times New Roman"/>
              </a:rPr>
              <a:t>digestive</a:t>
            </a:r>
            <a:r>
              <a:rPr sz="3200" spc="-35" dirty="0">
                <a:latin typeface="Times New Roman"/>
                <a:cs typeface="Times New Roman"/>
              </a:rPr>
              <a:t> </a:t>
            </a:r>
            <a:r>
              <a:rPr sz="3200" spc="-5" dirty="0">
                <a:latin typeface="Times New Roman"/>
                <a:cs typeface="Times New Roman"/>
              </a:rPr>
              <a:t>enzymes.</a:t>
            </a:r>
            <a:endParaRPr sz="3200" dirty="0">
              <a:latin typeface="Times New Roman"/>
              <a:cs typeface="Times New Roman"/>
            </a:endParaRPr>
          </a:p>
        </p:txBody>
      </p:sp>
      <p:sp>
        <p:nvSpPr>
          <p:cNvPr id="4" name="object 4"/>
          <p:cNvSpPr/>
          <p:nvPr/>
        </p:nvSpPr>
        <p:spPr>
          <a:xfrm>
            <a:off x="4695763" y="1286256"/>
            <a:ext cx="4428744" cy="519074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9451" y="685800"/>
            <a:ext cx="8464549" cy="629018"/>
          </a:xfrm>
          <a:prstGeom prst="rect">
            <a:avLst/>
          </a:prstGeom>
        </p:spPr>
        <p:txBody>
          <a:bodyPr vert="horz" wrap="square" lIns="0" tIns="13335" rIns="0" bIns="0" rtlCol="0">
            <a:spAutoFit/>
          </a:bodyPr>
          <a:lstStyle/>
          <a:p>
            <a:pPr marL="15875" algn="ctr">
              <a:lnSpc>
                <a:spcPct val="100000"/>
              </a:lnSpc>
              <a:spcBef>
                <a:spcPts val="105"/>
              </a:spcBef>
            </a:pPr>
            <a:r>
              <a:rPr sz="4000" dirty="0"/>
              <a:t>Large Intestine</a:t>
            </a:r>
          </a:p>
        </p:txBody>
      </p:sp>
      <p:sp>
        <p:nvSpPr>
          <p:cNvPr id="3" name="object 3"/>
          <p:cNvSpPr txBox="1"/>
          <p:nvPr/>
        </p:nvSpPr>
        <p:spPr>
          <a:xfrm>
            <a:off x="714893" y="1600200"/>
            <a:ext cx="8276707" cy="3307715"/>
          </a:xfrm>
          <a:prstGeom prst="rect">
            <a:avLst/>
          </a:prstGeom>
        </p:spPr>
        <p:txBody>
          <a:bodyPr vert="horz" wrap="square" lIns="0" tIns="12700" rIns="0" bIns="0" rtlCol="0">
            <a:spAutoFit/>
          </a:bodyPr>
          <a:lstStyle/>
          <a:p>
            <a:pPr marL="355600" marR="5080" indent="-342900" algn="just">
              <a:lnSpc>
                <a:spcPct val="100000"/>
              </a:lnSpc>
              <a:spcBef>
                <a:spcPts val="100"/>
              </a:spcBef>
              <a:buFont typeface="Arial"/>
              <a:buChar char="•"/>
              <a:tabLst>
                <a:tab pos="354965" algn="l"/>
                <a:tab pos="355600" algn="l"/>
              </a:tabLst>
            </a:pPr>
            <a:r>
              <a:rPr sz="3000" spc="-10" dirty="0">
                <a:latin typeface="Times New Roman"/>
                <a:cs typeface="Times New Roman"/>
              </a:rPr>
              <a:t>Large </a:t>
            </a:r>
            <a:r>
              <a:rPr sz="3000" spc="-5" dirty="0">
                <a:latin typeface="Times New Roman"/>
                <a:cs typeface="Times New Roman"/>
              </a:rPr>
              <a:t>intestine </a:t>
            </a:r>
            <a:r>
              <a:rPr sz="3000" dirty="0">
                <a:latin typeface="Times New Roman"/>
                <a:cs typeface="Times New Roman"/>
              </a:rPr>
              <a:t>is </a:t>
            </a:r>
            <a:r>
              <a:rPr sz="3000" spc="-5" dirty="0">
                <a:latin typeface="Times New Roman"/>
                <a:cs typeface="Times New Roman"/>
              </a:rPr>
              <a:t>smaller </a:t>
            </a:r>
            <a:r>
              <a:rPr sz="3000" dirty="0">
                <a:latin typeface="Times New Roman"/>
                <a:cs typeface="Times New Roman"/>
              </a:rPr>
              <a:t>than </a:t>
            </a:r>
            <a:r>
              <a:rPr sz="3000" spc="-5" dirty="0">
                <a:latin typeface="Times New Roman"/>
                <a:cs typeface="Times New Roman"/>
              </a:rPr>
              <a:t>small intestine.  </a:t>
            </a:r>
            <a:r>
              <a:rPr sz="3000" dirty="0">
                <a:latin typeface="Times New Roman"/>
                <a:cs typeface="Times New Roman"/>
              </a:rPr>
              <a:t>Undigested food goes into the </a:t>
            </a:r>
            <a:r>
              <a:rPr sz="3000" spc="-15" dirty="0">
                <a:latin typeface="Times New Roman"/>
                <a:cs typeface="Times New Roman"/>
              </a:rPr>
              <a:t>large </a:t>
            </a:r>
            <a:r>
              <a:rPr sz="3000" spc="-5" dirty="0">
                <a:latin typeface="Times New Roman"/>
                <a:cs typeface="Times New Roman"/>
              </a:rPr>
              <a:t>intestine.  </a:t>
            </a:r>
            <a:r>
              <a:rPr sz="3000" dirty="0">
                <a:latin typeface="Times New Roman"/>
                <a:cs typeface="Times New Roman"/>
              </a:rPr>
              <a:t>Some water and </a:t>
            </a:r>
            <a:r>
              <a:rPr sz="3000" spc="-5" dirty="0">
                <a:latin typeface="Times New Roman"/>
                <a:cs typeface="Times New Roman"/>
              </a:rPr>
              <a:t>salt </a:t>
            </a:r>
            <a:r>
              <a:rPr sz="3000" dirty="0">
                <a:latin typeface="Times New Roman"/>
                <a:cs typeface="Times New Roman"/>
              </a:rPr>
              <a:t>are absorbed by the walls of  the </a:t>
            </a:r>
            <a:r>
              <a:rPr sz="3000" spc="-15" dirty="0">
                <a:latin typeface="Times New Roman"/>
                <a:cs typeface="Times New Roman"/>
              </a:rPr>
              <a:t>large </a:t>
            </a:r>
            <a:r>
              <a:rPr sz="3000" spc="-5" dirty="0">
                <a:latin typeface="Times New Roman"/>
                <a:cs typeface="Times New Roman"/>
              </a:rPr>
              <a:t>intestine. </a:t>
            </a:r>
            <a:r>
              <a:rPr sz="3000" dirty="0">
                <a:latin typeface="Times New Roman"/>
                <a:cs typeface="Times New Roman"/>
              </a:rPr>
              <a:t>After that, the undigested food  goes to the rectum; from where it </a:t>
            </a:r>
            <a:r>
              <a:rPr sz="3000" spc="-5" dirty="0">
                <a:latin typeface="Times New Roman"/>
                <a:cs typeface="Times New Roman"/>
              </a:rPr>
              <a:t>is </a:t>
            </a:r>
            <a:r>
              <a:rPr sz="3000" dirty="0">
                <a:latin typeface="Times New Roman"/>
                <a:cs typeface="Times New Roman"/>
              </a:rPr>
              <a:t>expelled out  through the</a:t>
            </a:r>
            <a:r>
              <a:rPr sz="3000" spc="20" dirty="0">
                <a:latin typeface="Times New Roman"/>
                <a:cs typeface="Times New Roman"/>
              </a:rPr>
              <a:t> </a:t>
            </a:r>
            <a:r>
              <a:rPr sz="3000" dirty="0">
                <a:latin typeface="Times New Roman"/>
                <a:cs typeface="Times New Roman"/>
              </a:rPr>
              <a:t>anus.</a:t>
            </a:r>
          </a:p>
          <a:p>
            <a:pPr marL="12700">
              <a:lnSpc>
                <a:spcPct val="100000"/>
              </a:lnSpc>
              <a:spcBef>
                <a:spcPts val="640"/>
              </a:spcBef>
            </a:pPr>
            <a:endParaRPr sz="30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685800"/>
            <a:ext cx="8534400" cy="690574"/>
          </a:xfrm>
          <a:prstGeom prst="rect">
            <a:avLst/>
          </a:prstGeom>
        </p:spPr>
        <p:txBody>
          <a:bodyPr vert="horz" wrap="square" lIns="0" tIns="13335" rIns="0" bIns="0" rtlCol="0">
            <a:spAutoFit/>
          </a:bodyPr>
          <a:lstStyle/>
          <a:p>
            <a:pPr marL="15875" algn="ctr">
              <a:lnSpc>
                <a:spcPct val="100000"/>
              </a:lnSpc>
              <a:spcBef>
                <a:spcPts val="105"/>
              </a:spcBef>
            </a:pPr>
            <a:r>
              <a:rPr dirty="0"/>
              <a:t>Large Intestine</a:t>
            </a:r>
          </a:p>
        </p:txBody>
      </p:sp>
      <p:sp>
        <p:nvSpPr>
          <p:cNvPr id="3" name="object 3"/>
          <p:cNvSpPr/>
          <p:nvPr/>
        </p:nvSpPr>
        <p:spPr>
          <a:xfrm>
            <a:off x="2269236" y="1600200"/>
            <a:ext cx="5215128" cy="417728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484758"/>
            <a:ext cx="8458200" cy="629018"/>
          </a:xfrm>
          <a:prstGeom prst="rect">
            <a:avLst/>
          </a:prstGeom>
        </p:spPr>
        <p:txBody>
          <a:bodyPr vert="horz" wrap="square" lIns="0" tIns="13335" rIns="0" bIns="0" rtlCol="0">
            <a:spAutoFit/>
          </a:bodyPr>
          <a:lstStyle/>
          <a:p>
            <a:pPr marL="12700" algn="ctr">
              <a:lnSpc>
                <a:spcPct val="100000"/>
              </a:lnSpc>
              <a:spcBef>
                <a:spcPts val="105"/>
              </a:spcBef>
            </a:pPr>
            <a:r>
              <a:rPr sz="4000" b="0" dirty="0">
                <a:latin typeface="Times New Roman"/>
                <a:cs typeface="Times New Roman"/>
              </a:rPr>
              <a:t>Removal of Wastes</a:t>
            </a:r>
          </a:p>
        </p:txBody>
      </p:sp>
      <p:sp>
        <p:nvSpPr>
          <p:cNvPr id="3" name="object 3"/>
          <p:cNvSpPr txBox="1"/>
          <p:nvPr/>
        </p:nvSpPr>
        <p:spPr>
          <a:xfrm>
            <a:off x="838200" y="1524000"/>
            <a:ext cx="8153400" cy="2700739"/>
          </a:xfrm>
          <a:prstGeom prst="rect">
            <a:avLst/>
          </a:prstGeom>
        </p:spPr>
        <p:txBody>
          <a:bodyPr vert="horz" wrap="square" lIns="0" tIns="137160" rIns="0" bIns="0" rtlCol="0">
            <a:spAutoFit/>
          </a:bodyPr>
          <a:lstStyle/>
          <a:p>
            <a:pPr marL="355600" indent="-342900">
              <a:lnSpc>
                <a:spcPct val="100000"/>
              </a:lnSpc>
              <a:spcBef>
                <a:spcPts val="1080"/>
              </a:spcBef>
              <a:buFont typeface="Arial"/>
              <a:buChar char="•"/>
              <a:tabLst>
                <a:tab pos="355600" algn="l"/>
              </a:tabLst>
            </a:pPr>
            <a:r>
              <a:rPr sz="3600" dirty="0">
                <a:latin typeface="Times New Roman"/>
                <a:cs typeface="Times New Roman"/>
              </a:rPr>
              <a:t>Egestion</a:t>
            </a:r>
          </a:p>
          <a:p>
            <a:pPr marL="870585" lvl="1" indent="-401320">
              <a:lnSpc>
                <a:spcPct val="100000"/>
              </a:lnSpc>
              <a:spcBef>
                <a:spcPts val="880"/>
              </a:spcBef>
              <a:buFont typeface="Arial"/>
              <a:buChar char="–"/>
              <a:tabLst>
                <a:tab pos="871219" algn="l"/>
              </a:tabLst>
            </a:pPr>
            <a:r>
              <a:rPr sz="3600" dirty="0">
                <a:latin typeface="Times New Roman"/>
                <a:cs typeface="Times New Roman"/>
              </a:rPr>
              <a:t>removal of </a:t>
            </a:r>
            <a:r>
              <a:rPr sz="3600" spc="-5" dirty="0">
                <a:latin typeface="Times New Roman"/>
                <a:cs typeface="Times New Roman"/>
              </a:rPr>
              <a:t>digestive</a:t>
            </a:r>
            <a:r>
              <a:rPr sz="3600" spc="-25" dirty="0">
                <a:latin typeface="Times New Roman"/>
                <a:cs typeface="Times New Roman"/>
              </a:rPr>
              <a:t> </a:t>
            </a:r>
            <a:r>
              <a:rPr sz="3600" spc="-5" dirty="0">
                <a:latin typeface="Times New Roman"/>
                <a:cs typeface="Times New Roman"/>
              </a:rPr>
              <a:t>waste.</a:t>
            </a:r>
            <a:endParaRPr sz="3600" dirty="0">
              <a:latin typeface="Times New Roman"/>
              <a:cs typeface="Times New Roman"/>
            </a:endParaRPr>
          </a:p>
          <a:p>
            <a:pPr marL="355600" indent="-342900">
              <a:lnSpc>
                <a:spcPct val="100000"/>
              </a:lnSpc>
              <a:spcBef>
                <a:spcPts val="944"/>
              </a:spcBef>
              <a:buFont typeface="Arial"/>
              <a:buChar char="•"/>
              <a:tabLst>
                <a:tab pos="355600" algn="l"/>
              </a:tabLst>
            </a:pPr>
            <a:r>
              <a:rPr sz="3600" dirty="0">
                <a:latin typeface="Times New Roman"/>
                <a:cs typeface="Times New Roman"/>
              </a:rPr>
              <a:t>Excretion</a:t>
            </a:r>
          </a:p>
          <a:p>
            <a:pPr marL="870585" lvl="1" indent="-401320">
              <a:lnSpc>
                <a:spcPct val="100000"/>
              </a:lnSpc>
              <a:spcBef>
                <a:spcPts val="880"/>
              </a:spcBef>
              <a:buFont typeface="Arial"/>
              <a:buChar char="–"/>
              <a:tabLst>
                <a:tab pos="871219" algn="l"/>
              </a:tabLst>
            </a:pPr>
            <a:r>
              <a:rPr sz="3600" dirty="0">
                <a:latin typeface="Times New Roman"/>
                <a:cs typeface="Times New Roman"/>
              </a:rPr>
              <a:t>removal of </a:t>
            </a:r>
            <a:r>
              <a:rPr sz="3600" spc="-5" dirty="0">
                <a:latin typeface="Times New Roman"/>
                <a:cs typeface="Times New Roman"/>
              </a:rPr>
              <a:t>metabolic</a:t>
            </a:r>
            <a:r>
              <a:rPr sz="3600" spc="-30" dirty="0">
                <a:latin typeface="Times New Roman"/>
                <a:cs typeface="Times New Roman"/>
              </a:rPr>
              <a:t> </a:t>
            </a:r>
            <a:r>
              <a:rPr sz="3600" spc="-5" dirty="0">
                <a:latin typeface="Times New Roman"/>
                <a:cs typeface="Times New Roman"/>
              </a:rPr>
              <a:t>waste.</a:t>
            </a:r>
            <a:endParaRPr sz="3600" dirty="0">
              <a:latin typeface="Times New Roman"/>
              <a:cs typeface="Times New Roman"/>
            </a:endParaRPr>
          </a:p>
        </p:txBody>
      </p:sp>
    </p:spTree>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56</TotalTime>
  <Words>630</Words>
  <Application>Microsoft Office PowerPoint</Application>
  <PresentationFormat>On-screen Show (4:3)</PresentationFormat>
  <Paragraphs>53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Franklin Gothic Book</vt:lpstr>
      <vt:lpstr>Times New Roman</vt:lpstr>
      <vt:lpstr>Crop</vt:lpstr>
      <vt:lpstr>PowerPoint Presentation</vt:lpstr>
      <vt:lpstr>Structure of the Human Digestive System</vt:lpstr>
      <vt:lpstr>Digestion</vt:lpstr>
      <vt:lpstr>Mouth or Buccal Cavity</vt:lpstr>
      <vt:lpstr>Mouth or Buccal Cavity</vt:lpstr>
      <vt:lpstr>Oesophagus</vt:lpstr>
      <vt:lpstr>Stomach</vt:lpstr>
      <vt:lpstr>Small Intestine</vt:lpstr>
      <vt:lpstr>Small Intestine</vt:lpstr>
      <vt:lpstr>Small Intestine</vt:lpstr>
      <vt:lpstr>Liver</vt:lpstr>
      <vt:lpstr>Pancreas</vt:lpstr>
      <vt:lpstr>Large Intestine</vt:lpstr>
      <vt:lpstr>Large Intestine</vt:lpstr>
      <vt:lpstr>Removal of Wastes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Navneet Kaur</cp:lastModifiedBy>
  <cp:revision>13</cp:revision>
  <dcterms:created xsi:type="dcterms:W3CDTF">2020-04-04T07:11:47Z</dcterms:created>
  <dcterms:modified xsi:type="dcterms:W3CDTF">2020-04-04T08:27:26Z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2015-11-17T00:00:00Z</vt:filetime>
  </property>
  <property fmtid="{D5CDD505-2E9C-101B-9397-08002B2CF9AE}" pid="3" name="Creator">
    <vt:lpwstr>Microsoft® PowerPoint® 2013</vt:lpwstr>
  </property>
  <property fmtid="{D5CDD505-2E9C-101B-9397-08002B2CF9AE}" pid="4" name="LastSaved">
    <vt:filetime>2020-04-04T00:00:00Z</vt:filetime>
  </property>
</Properties>
</file>